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1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78.png" ContentType="image/png"/>
  <Override PartName="/ppt/media/image31.png" ContentType="image/png"/>
  <Override PartName="/ppt/media/image68.png" ContentType="image/png"/>
  <Override PartName="/ppt/media/image66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7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dt" idx="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ftr" idx="1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sldNum" idx="1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7323AB1-8E67-4024-B504-C0E21876AB2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4FACC8-1C5A-47FD-87F6-009AA29D585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9B8430-B715-47FB-B218-B2AC276C57F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5FED60-71EF-467F-935A-C47E58E724A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7B876C-45D8-49BD-8D4D-AC4F0D7A8B1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153A88-0DB7-4C97-BB26-81AA488567D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B5D890-0B9A-4497-B180-F5ECDFCF628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0AA4AE-13D7-4F0B-952A-7C69A6D31E7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4800CE-1F4E-40E6-A950-A142DCC3759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E8DE63-BE60-480C-9626-058CDF7A305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7F29B9-4ED0-4996-878E-49D4C571A0C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36256F-AE49-4061-B703-CB939A1886A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4F8EE0-1B67-4B3E-90FE-9471ACE4556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8FA1FD-A962-4FDE-83BF-13D2AB11A55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7F1251-40FF-4C57-A8AA-198058E33FF2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923F17-926E-44E8-826E-81907DB2918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D07DF6-55A3-42DA-87D5-2DFFDF21EE2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444E64-D576-42C9-9E8C-6288D0F95A1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547894-6A1E-4A0B-9B43-CF10D1464DA1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4BC175-F3AB-4752-A0C9-F63114F60725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8CB559-DEA6-4C56-ABBE-65D1F5C76047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B53DEC-749D-425C-B1C3-F50769375FF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F8AA49-0E9C-4435-94E1-ED2E519CB609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1B6B776-B65B-4747-A4C7-83384D5BA1F6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68FC716-8C22-41F1-BF65-3FEC105BF21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CA65618-E0F8-42CD-8CB7-62209E238B5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769A23-48B7-4541-93B9-82F12EB2D13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CFD0C57-56B3-4CD1-9B06-477D7DA97CE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416840B-C878-4FBC-A965-0971752B1BDF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1297F40-0064-45CF-9F72-ECD3F636726C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B30E34-266D-418C-8040-60A1D38A18B9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DCB1D26-C9D7-4214-A78A-7160D3355AE2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41E57A0-4204-4A48-B76B-C92A9C07EE2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59F52AF-EB46-4474-B30A-11D5E23731B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51AFB79-4D17-45E5-9EBB-0841BDAF56D6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BE4DF9-59A3-406D-ADFB-BE7A07CBBCA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C10A1A-0013-4D57-925A-51BE6E6B91EA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4D685B-9220-4595-9019-274274C20D4A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1DDD23-B7A4-45C3-BF29-7AA40499BC12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85610E-E319-4D77-AED7-5DC6CCDBC506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2EA70C-7BFE-4D0C-B736-85AB9DFE6558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68FB89-AC32-439A-A45E-59A6E30757D6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7C05C3-3EC8-422D-A1A4-088165C31909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3CE070-BB2A-4717-BF16-A87E36C80DCB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775F92-3CD6-4F95-9A34-E06DDDFAF270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69BF90-1DD8-44A3-8EC8-EF00269F58CF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E9A4AF-DC69-4014-9091-4BF45CF51B9F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424006-2FA2-44CE-8B63-5FF02402BC81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5A2405-319E-4B11-8216-76C88D4E4AF1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7F1964-E32F-433E-98C9-0125A1A6417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BB499C-AE27-4E72-8E1B-C85E47672928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3C3C07-E68C-4F4B-988E-09336E74ED7F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2FE559-C2B0-4783-BEA1-1EC1C4054710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703034-C24D-4C31-9DFB-2B006132F5F4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2FDC770-BF20-479C-8CB1-9E0B4EB4C59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A51519-DBF1-4A79-A819-973679B5AA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C911D3-963F-4663-9508-0EF22695BC14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AF6C30-930D-4966-AA45-6E52F4CCEFEA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5EABFF-632A-4E90-8635-893D7C631E4E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" name="Graphic 7" descr=""/>
          <p:cNvPicPr/>
          <p:nvPr/>
        </p:nvPicPr>
        <p:blipFill>
          <a:blip r:embed="rId2"/>
          <a:srcRect l="9358" t="23650" r="0" b="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7" descr=""/>
          <p:cNvPicPr/>
          <p:nvPr/>
        </p:nvPicPr>
        <p:blipFill>
          <a:blip r:embed="rId2"/>
          <a:srcRect l="0" t="18300" r="28340" b="23070"/>
          <a:stretch/>
        </p:blipFill>
        <p:spPr>
          <a:xfrm>
            <a:off x="4229280" y="0"/>
            <a:ext cx="7962480" cy="685764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333440" y="1020600"/>
            <a:ext cx="289512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333440" y="2674080"/>
            <a:ext cx="2895120" cy="326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4572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9144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13716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1828800">
              <a:lnSpc>
                <a:spcPct val="14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1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E17456-6015-4DB8-8CBE-6B71A2978332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43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2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3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5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8583AC-E688-44FC-B4DF-AC0A1714B917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5" name="Graphic 3" descr=""/>
          <p:cNvPicPr/>
          <p:nvPr/>
        </p:nvPicPr>
        <p:blipFill>
          <a:blip r:embed="rId2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341000" y="558720"/>
            <a:ext cx="9952920" cy="178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CLICK TO add title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164" name="Group 9"/>
          <p:cNvGrpSpPr/>
          <p:nvPr/>
        </p:nvGrpSpPr>
        <p:grpSpPr>
          <a:xfrm>
            <a:off x="4429800" y="0"/>
            <a:ext cx="7761960" cy="2754720"/>
            <a:chOff x="4429800" y="0"/>
            <a:chExt cx="7761960" cy="2754720"/>
          </a:xfrm>
        </p:grpSpPr>
        <p:sp>
          <p:nvSpPr>
            <p:cNvPr id="165" name="Straight Connector 10"/>
            <p:cNvSpPr/>
            <p:nvPr/>
          </p:nvSpPr>
          <p:spPr>
            <a:xfrm flipH="1" flipV="1">
              <a:off x="4429800" y="0"/>
              <a:ext cx="7761960" cy="12175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Straight Connector 11"/>
            <p:cNvSpPr/>
            <p:nvPr/>
          </p:nvSpPr>
          <p:spPr>
            <a:xfrm>
              <a:off x="11065680" y="0"/>
              <a:ext cx="1126080" cy="275472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341000" y="2961000"/>
            <a:ext cx="272268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341000" y="3391920"/>
            <a:ext cx="2722680" cy="290664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 marL="283320" indent="-2833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56700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eriod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85032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rabi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04256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Tenorite"/>
              <a:buAutoNum type="alphaLcParenR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754880" y="2961000"/>
            <a:ext cx="551664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49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754880" y="3324960"/>
            <a:ext cx="5506200" cy="303120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1" marL="28332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2" marL="567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85968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114300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ftr" idx="5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sldNum" idx="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760928-9153-4A61-962A-62329199218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CLICK TO add title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0" name="Graphic 5" descr=""/>
          <p:cNvPicPr/>
          <p:nvPr/>
        </p:nvPicPr>
        <p:blipFill>
          <a:blip r:embed="rId2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2"/>
          <p:cNvSpPr>
            <a:spLocks noGrp="1"/>
          </p:cNvSpPr>
          <p:nvPr>
            <p:ph type="ftr" idx="7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Tenorite"/>
              </a:rPr>
              <a:t>&lt;footer&gt;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8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22385B-9F2B-4A17-8CC4-D3BF39759CE8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enorite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docs.github.com/en" TargetMode="External"/><Relationship Id="rId2" Type="http://schemas.openxmlformats.org/officeDocument/2006/relationships/hyperlink" Target="https://git-scm.com/book/en/v2" TargetMode="External"/><Relationship Id="rId3" Type="http://schemas.openxmlformats.org/officeDocument/2006/relationships/slideLayout" Target="../slideLayouts/slideLayout62.xml"/><Relationship Id="rId4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/>
          <p:nvPr/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000000"/>
                </a:solidFill>
                <a:latin typeface="Tenorite"/>
                <a:ea typeface="Tenorite"/>
              </a:rPr>
              <a:t>GitHub Workshop Day 2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7" name="Picture 5" descr="A black and white cat logo&#10;&#10;Description automatically generated"/>
          <p:cNvPicPr/>
          <p:nvPr/>
        </p:nvPicPr>
        <p:blipFill>
          <a:blip r:embed="rId1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58" name="TextBox 5"/>
          <p:cNvSpPr/>
          <p:nvPr/>
        </p:nvSpPr>
        <p:spPr>
          <a:xfrm>
            <a:off x="9296280" y="5457600"/>
            <a:ext cx="2742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Cassandra Hui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20 November 2024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Straight Arrow Connector 7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148" strike="noStrike" cap="all">
                <a:solidFill>
                  <a:srgbClr val="000000"/>
                </a:solidFill>
                <a:latin typeface="Tenorite"/>
              </a:rPr>
              <a:t>Collaboration</a:t>
            </a:r>
            <a:endParaRPr b="0" lang="en-US" sz="4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73555A-1BD3-4934-8EC1-D6D1951A94B0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39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4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Oval 3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5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9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50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51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Rectangle: Rounded Corners 10"/>
          <p:cNvSpPr/>
          <p:nvPr/>
        </p:nvSpPr>
        <p:spPr>
          <a:xfrm>
            <a:off x="381744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Commit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Arrow: Right 30"/>
          <p:cNvSpPr/>
          <p:nvPr/>
        </p:nvSpPr>
        <p:spPr>
          <a:xfrm>
            <a:off x="544608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Oval 3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5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2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63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6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TextBox 15"/>
          <p:cNvSpPr/>
          <p:nvPr/>
        </p:nvSpPr>
        <p:spPr>
          <a:xfrm>
            <a:off x="3681360" y="5120280"/>
            <a:ext cx="10785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Oval 3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8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79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480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81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TextBox 15"/>
          <p:cNvSpPr/>
          <p:nvPr/>
        </p:nvSpPr>
        <p:spPr>
          <a:xfrm>
            <a:off x="368136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C57476-400A-4190-B578-B90AA168B53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1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96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4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TextBox 15"/>
          <p:cNvSpPr/>
          <p:nvPr/>
        </p:nvSpPr>
        <p:spPr>
          <a:xfrm>
            <a:off x="368136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TextBox 21"/>
          <p:cNvSpPr/>
          <p:nvPr/>
        </p:nvSpPr>
        <p:spPr>
          <a:xfrm>
            <a:off x="7543800" y="5120280"/>
            <a:ext cx="10260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24811B-7A7E-4D7E-80D5-7AB196A858A9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1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5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516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51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51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TextBox 15"/>
          <p:cNvSpPr/>
          <p:nvPr/>
        </p:nvSpPr>
        <p:spPr>
          <a:xfrm>
            <a:off x="3673080" y="5120280"/>
            <a:ext cx="8805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TextBox 21"/>
          <p:cNvSpPr/>
          <p:nvPr/>
        </p:nvSpPr>
        <p:spPr>
          <a:xfrm>
            <a:off x="7577640" y="5119200"/>
            <a:ext cx="8805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7A010C0-E619-4886-AD69-15ED3B909755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1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3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7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538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53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54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TextBox 15"/>
          <p:cNvSpPr/>
          <p:nvPr/>
        </p:nvSpPr>
        <p:spPr>
          <a:xfrm>
            <a:off x="368136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TextBox 21"/>
          <p:cNvSpPr/>
          <p:nvPr/>
        </p:nvSpPr>
        <p:spPr>
          <a:xfrm>
            <a:off x="768924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TextBox 33"/>
          <p:cNvSpPr/>
          <p:nvPr/>
        </p:nvSpPr>
        <p:spPr>
          <a:xfrm>
            <a:off x="7649640" y="4343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6" name="Rectangle: Rounded Corners 10"/>
          <p:cNvSpPr/>
          <p:nvPr/>
        </p:nvSpPr>
        <p:spPr>
          <a:xfrm>
            <a:off x="9535680" y="44640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Commit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Arrow: Right 30"/>
          <p:cNvSpPr/>
          <p:nvPr/>
        </p:nvSpPr>
        <p:spPr>
          <a:xfrm rot="10800000">
            <a:off x="9168840" y="463932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C8EA714-EA61-4EE2-84D6-71D7B0EF894C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2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5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566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56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56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TextBox 15"/>
          <p:cNvSpPr/>
          <p:nvPr/>
        </p:nvSpPr>
        <p:spPr>
          <a:xfrm>
            <a:off x="369144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TextBox 21"/>
          <p:cNvSpPr/>
          <p:nvPr/>
        </p:nvSpPr>
        <p:spPr>
          <a:xfrm>
            <a:off x="757764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TextBox 33"/>
          <p:cNvSpPr/>
          <p:nvPr/>
        </p:nvSpPr>
        <p:spPr>
          <a:xfrm>
            <a:off x="7649640" y="4343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4" name="Straight Arrow Connector 34"/>
          <p:cNvSpPr/>
          <p:nvPr/>
        </p:nvSpPr>
        <p:spPr>
          <a:xfrm>
            <a:off x="8971200" y="41864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Arrow: Right 29"/>
          <p:cNvSpPr/>
          <p:nvPr/>
        </p:nvSpPr>
        <p:spPr>
          <a:xfrm>
            <a:off x="7204320" y="424296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TextBox 31"/>
          <p:cNvSpPr/>
          <p:nvPr/>
        </p:nvSpPr>
        <p:spPr>
          <a:xfrm>
            <a:off x="7689240" y="3942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E85E951-D3BA-4D21-8361-8F30F864A385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0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4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595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596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597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TextBox 15"/>
          <p:cNvSpPr/>
          <p:nvPr/>
        </p:nvSpPr>
        <p:spPr>
          <a:xfrm>
            <a:off x="368136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9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TextBox 21"/>
          <p:cNvSpPr/>
          <p:nvPr/>
        </p:nvSpPr>
        <p:spPr>
          <a:xfrm>
            <a:off x="758124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TextBox 33"/>
          <p:cNvSpPr/>
          <p:nvPr/>
        </p:nvSpPr>
        <p:spPr>
          <a:xfrm>
            <a:off x="7649640" y="4325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3" name="Straight Arrow Connector 34"/>
          <p:cNvSpPr/>
          <p:nvPr/>
        </p:nvSpPr>
        <p:spPr>
          <a:xfrm>
            <a:off x="8971200" y="41864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Oval 2"/>
          <p:cNvSpPr/>
          <p:nvPr/>
        </p:nvSpPr>
        <p:spPr>
          <a:xfrm>
            <a:off x="8825760" y="38883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Arrow: Right 29"/>
          <p:cNvSpPr/>
          <p:nvPr/>
        </p:nvSpPr>
        <p:spPr>
          <a:xfrm>
            <a:off x="7204320" y="424296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TextBox 31"/>
          <p:cNvSpPr/>
          <p:nvPr/>
        </p:nvSpPr>
        <p:spPr>
          <a:xfrm>
            <a:off x="7689240" y="391716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387D2E8-E9D2-47F5-8493-93D9945195D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333440" y="1020600"/>
            <a:ext cx="289512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ffffff"/>
                </a:solidFill>
                <a:latin typeface="Tenorite"/>
              </a:rPr>
              <a:t>AGENDA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333440" y="2674080"/>
            <a:ext cx="4201560" cy="3269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Recap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Markdown Files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GitHub Pages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343080" indent="-343080">
              <a:lnSpc>
                <a:spcPct val="14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Hands-On: Make your own website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CFABAA-D8BB-4425-96E8-8647B91C7888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2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0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4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625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626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627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TextBox 15"/>
          <p:cNvSpPr/>
          <p:nvPr/>
        </p:nvSpPr>
        <p:spPr>
          <a:xfrm>
            <a:off x="368136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TextBox 21"/>
          <p:cNvSpPr/>
          <p:nvPr/>
        </p:nvSpPr>
        <p:spPr>
          <a:xfrm>
            <a:off x="758124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5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TextBox 33"/>
          <p:cNvSpPr/>
          <p:nvPr/>
        </p:nvSpPr>
        <p:spPr>
          <a:xfrm>
            <a:off x="7649640" y="4325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Straight Arrow Connector 34"/>
          <p:cNvSpPr/>
          <p:nvPr/>
        </p:nvSpPr>
        <p:spPr>
          <a:xfrm>
            <a:off x="8971200" y="41864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Oval 35"/>
          <p:cNvSpPr/>
          <p:nvPr/>
        </p:nvSpPr>
        <p:spPr>
          <a:xfrm>
            <a:off x="8817480" y="38793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Arrow: Right 36"/>
          <p:cNvSpPr/>
          <p:nvPr/>
        </p:nvSpPr>
        <p:spPr>
          <a:xfrm rot="10800000">
            <a:off x="7204680" y="39985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TextBox 37"/>
          <p:cNvSpPr/>
          <p:nvPr/>
        </p:nvSpPr>
        <p:spPr>
          <a:xfrm>
            <a:off x="7649640" y="36820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7" name="Straight Arrow Connector 38"/>
          <p:cNvSpPr/>
          <p:nvPr/>
        </p:nvSpPr>
        <p:spPr>
          <a:xfrm>
            <a:off x="6022440" y="42062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Oval 39"/>
          <p:cNvSpPr/>
          <p:nvPr/>
        </p:nvSpPr>
        <p:spPr>
          <a:xfrm>
            <a:off x="5868360" y="38991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Arrow: Right 29"/>
          <p:cNvSpPr/>
          <p:nvPr/>
        </p:nvSpPr>
        <p:spPr>
          <a:xfrm>
            <a:off x="7204320" y="424296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TextBox 32"/>
          <p:cNvSpPr/>
          <p:nvPr/>
        </p:nvSpPr>
        <p:spPr>
          <a:xfrm>
            <a:off x="7689240" y="398916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8B2B6C9-1D6D-4DFE-9821-F5ACFD947077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4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5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8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659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660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661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TextBox 15"/>
          <p:cNvSpPr/>
          <p:nvPr/>
        </p:nvSpPr>
        <p:spPr>
          <a:xfrm>
            <a:off x="368136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3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Arrow: Right 18"/>
          <p:cNvSpPr/>
          <p:nvPr/>
        </p:nvSpPr>
        <p:spPr>
          <a:xfrm>
            <a:off x="357264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TextBox 21"/>
          <p:cNvSpPr/>
          <p:nvPr/>
        </p:nvSpPr>
        <p:spPr>
          <a:xfrm>
            <a:off x="768924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9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3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TextBox 33"/>
          <p:cNvSpPr/>
          <p:nvPr/>
        </p:nvSpPr>
        <p:spPr>
          <a:xfrm>
            <a:off x="7649640" y="4325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7" name="Straight Arrow Connector 34"/>
          <p:cNvSpPr/>
          <p:nvPr/>
        </p:nvSpPr>
        <p:spPr>
          <a:xfrm>
            <a:off x="8971200" y="41864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Oval 35"/>
          <p:cNvSpPr/>
          <p:nvPr/>
        </p:nvSpPr>
        <p:spPr>
          <a:xfrm>
            <a:off x="8817480" y="38793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Arrow: Right 36"/>
          <p:cNvSpPr/>
          <p:nvPr/>
        </p:nvSpPr>
        <p:spPr>
          <a:xfrm rot="10800000">
            <a:off x="7204680" y="39985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TextBox 37"/>
          <p:cNvSpPr/>
          <p:nvPr/>
        </p:nvSpPr>
        <p:spPr>
          <a:xfrm>
            <a:off x="7649640" y="36820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1" name="Straight Arrow Connector 38"/>
          <p:cNvSpPr/>
          <p:nvPr/>
        </p:nvSpPr>
        <p:spPr>
          <a:xfrm>
            <a:off x="6022440" y="42062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Oval 39"/>
          <p:cNvSpPr/>
          <p:nvPr/>
        </p:nvSpPr>
        <p:spPr>
          <a:xfrm>
            <a:off x="5868360" y="38991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Straight Arrow Connector 40"/>
          <p:cNvSpPr/>
          <p:nvPr/>
        </p:nvSpPr>
        <p:spPr>
          <a:xfrm flipH="1">
            <a:off x="3046680" y="4206240"/>
            <a:ext cx="15480" cy="99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Arrow: Right 41"/>
          <p:cNvSpPr/>
          <p:nvPr/>
        </p:nvSpPr>
        <p:spPr>
          <a:xfrm rot="10800000">
            <a:off x="3572640" y="40082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5" name="TextBox 42"/>
          <p:cNvSpPr/>
          <p:nvPr/>
        </p:nvSpPr>
        <p:spPr>
          <a:xfrm>
            <a:off x="3681360" y="36820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6" name="Oval 43"/>
          <p:cNvSpPr/>
          <p:nvPr/>
        </p:nvSpPr>
        <p:spPr>
          <a:xfrm>
            <a:off x="2889720" y="38991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Rectangle: Rounded Corners 10"/>
          <p:cNvSpPr/>
          <p:nvPr/>
        </p:nvSpPr>
        <p:spPr>
          <a:xfrm>
            <a:off x="457200" y="3657600"/>
            <a:ext cx="1968840" cy="72504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Updated 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8" name="Arrow: Right 30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Arrow: Right 29"/>
          <p:cNvSpPr/>
          <p:nvPr/>
        </p:nvSpPr>
        <p:spPr>
          <a:xfrm>
            <a:off x="7204320" y="424296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TextBox 32"/>
          <p:cNvSpPr/>
          <p:nvPr/>
        </p:nvSpPr>
        <p:spPr>
          <a:xfrm>
            <a:off x="7689240" y="398916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522FBE1-379D-4AD4-A76A-475BCCE55337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– Collaboration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4" name="Rectangle 6"/>
          <p:cNvSpPr/>
          <p:nvPr/>
        </p:nvSpPr>
        <p:spPr>
          <a:xfrm>
            <a:off x="7689240" y="2642400"/>
            <a:ext cx="2444040" cy="405360"/>
          </a:xfrm>
          <a:prstGeom prst="rect">
            <a:avLst/>
          </a:prstGeom>
          <a:solidFill>
            <a:schemeClr val="accent6"/>
          </a:solidFill>
          <a:ln>
            <a:solidFill>
              <a:srgbClr val="70ad47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Bob's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5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Rectangle 9"/>
          <p:cNvSpPr/>
          <p:nvPr/>
        </p:nvSpPr>
        <p:spPr>
          <a:xfrm>
            <a:off x="7689240" y="3048120"/>
            <a:ext cx="2444040" cy="27705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8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699" name="Graphic 12" descr="Programmer male with solid fill"/>
          <p:cNvPicPr/>
          <p:nvPr/>
        </p:nvPicPr>
        <p:blipFill>
          <a:blip r:embed="rId2"/>
          <a:stretch/>
        </p:blipFill>
        <p:spPr>
          <a:xfrm>
            <a:off x="9537840" y="2051640"/>
            <a:ext cx="597240" cy="587520"/>
          </a:xfrm>
          <a:prstGeom prst="rect">
            <a:avLst/>
          </a:prstGeom>
          <a:ln w="0">
            <a:noFill/>
          </a:ln>
        </p:spPr>
      </p:pic>
      <p:pic>
        <p:nvPicPr>
          <p:cNvPr id="700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701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TextBox 15"/>
          <p:cNvSpPr/>
          <p:nvPr/>
        </p:nvSpPr>
        <p:spPr>
          <a:xfrm>
            <a:off x="3681360" y="5087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3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Arrow: Right 18"/>
          <p:cNvSpPr/>
          <p:nvPr/>
        </p:nvSpPr>
        <p:spPr>
          <a:xfrm>
            <a:off x="357264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Arrow: Right 20"/>
          <p:cNvSpPr/>
          <p:nvPr/>
        </p:nvSpPr>
        <p:spPr>
          <a:xfrm>
            <a:off x="7204320" y="54133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TextBox 21"/>
          <p:cNvSpPr/>
          <p:nvPr/>
        </p:nvSpPr>
        <p:spPr>
          <a:xfrm>
            <a:off x="7689240" y="519552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9" name="Oval 22"/>
          <p:cNvSpPr/>
          <p:nvPr/>
        </p:nvSpPr>
        <p:spPr>
          <a:xfrm>
            <a:off x="882720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Straight Arrow Connector 24"/>
          <p:cNvSpPr/>
          <p:nvPr/>
        </p:nvSpPr>
        <p:spPr>
          <a:xfrm>
            <a:off x="8981280" y="484956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Oval 25"/>
          <p:cNvSpPr/>
          <p:nvPr/>
        </p:nvSpPr>
        <p:spPr>
          <a:xfrm>
            <a:off x="8827200" y="454248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Arrow: Right 26"/>
          <p:cNvSpPr/>
          <p:nvPr/>
        </p:nvSpPr>
        <p:spPr>
          <a:xfrm rot="10800000">
            <a:off x="7204680" y="46418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TextBox 33"/>
          <p:cNvSpPr/>
          <p:nvPr/>
        </p:nvSpPr>
        <p:spPr>
          <a:xfrm>
            <a:off x="7649640" y="4433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7" name="Straight Arrow Connector 34"/>
          <p:cNvSpPr/>
          <p:nvPr/>
        </p:nvSpPr>
        <p:spPr>
          <a:xfrm>
            <a:off x="8971200" y="41864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Oval 35"/>
          <p:cNvSpPr/>
          <p:nvPr/>
        </p:nvSpPr>
        <p:spPr>
          <a:xfrm>
            <a:off x="8817480" y="38793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Arrow: Right 36"/>
          <p:cNvSpPr/>
          <p:nvPr/>
        </p:nvSpPr>
        <p:spPr>
          <a:xfrm rot="10800000">
            <a:off x="7204680" y="399852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TextBox 37"/>
          <p:cNvSpPr/>
          <p:nvPr/>
        </p:nvSpPr>
        <p:spPr>
          <a:xfrm>
            <a:off x="7649640" y="37900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1" name="Straight Arrow Connector 38"/>
          <p:cNvSpPr/>
          <p:nvPr/>
        </p:nvSpPr>
        <p:spPr>
          <a:xfrm>
            <a:off x="6022440" y="42062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Oval 39"/>
          <p:cNvSpPr/>
          <p:nvPr/>
        </p:nvSpPr>
        <p:spPr>
          <a:xfrm>
            <a:off x="5868360" y="38991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Straight Arrow Connector 40"/>
          <p:cNvSpPr/>
          <p:nvPr/>
        </p:nvSpPr>
        <p:spPr>
          <a:xfrm flipH="1">
            <a:off x="3046680" y="4206240"/>
            <a:ext cx="15480" cy="99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Arrow: Right 41"/>
          <p:cNvSpPr/>
          <p:nvPr/>
        </p:nvSpPr>
        <p:spPr>
          <a:xfrm rot="10800000">
            <a:off x="3572640" y="400824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TextBox 42"/>
          <p:cNvSpPr/>
          <p:nvPr/>
        </p:nvSpPr>
        <p:spPr>
          <a:xfrm>
            <a:off x="3681360" y="36820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6" name="Oval 43"/>
          <p:cNvSpPr/>
          <p:nvPr/>
        </p:nvSpPr>
        <p:spPr>
          <a:xfrm>
            <a:off x="2889720" y="3899160"/>
            <a:ext cx="316440" cy="306360"/>
          </a:xfrm>
          <a:prstGeom prst="ellipse">
            <a:avLst/>
          </a:prstGeom>
          <a:solidFill>
            <a:schemeClr val="accent6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Straight Arrow Connector 44"/>
          <p:cNvSpPr/>
          <p:nvPr/>
        </p:nvSpPr>
        <p:spPr>
          <a:xfrm>
            <a:off x="3043440" y="355320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Oval 45"/>
          <p:cNvSpPr/>
          <p:nvPr/>
        </p:nvSpPr>
        <p:spPr>
          <a:xfrm>
            <a:off x="2889720" y="327564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Rectangle: Rounded Corners 10"/>
          <p:cNvSpPr/>
          <p:nvPr/>
        </p:nvSpPr>
        <p:spPr>
          <a:xfrm>
            <a:off x="808920" y="317592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More 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0" name="Arrow: Right 30"/>
          <p:cNvSpPr/>
          <p:nvPr/>
        </p:nvSpPr>
        <p:spPr>
          <a:xfrm>
            <a:off x="2437920" y="335988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Arrow: Right 29"/>
          <p:cNvSpPr/>
          <p:nvPr/>
        </p:nvSpPr>
        <p:spPr>
          <a:xfrm>
            <a:off x="7204320" y="424296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TextBox 32"/>
          <p:cNvSpPr/>
          <p:nvPr/>
        </p:nvSpPr>
        <p:spPr>
          <a:xfrm>
            <a:off x="7689240" y="402516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4E70EEE-CD86-4A96-A611-ACED08A008B8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2137320" cy="2854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Resolving Conflicts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34" name="Content Placeholder 3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3711240" y="745200"/>
            <a:ext cx="7893720" cy="5417640"/>
          </a:xfrm>
          <a:prstGeom prst="rect">
            <a:avLst/>
          </a:prstGeom>
          <a:ln w="0">
            <a:noFill/>
          </a:ln>
        </p:spPr>
      </p:pic>
      <p:sp>
        <p:nvSpPr>
          <p:cNvPr id="735" name="PlaceHolder 2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74F803-0D6E-4AD1-B0A3-2A9B00AC35BF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Collaborate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Follow the collaborate.md file in the Practice folder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Add a collaborator to your repository 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Make conflicting edits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Resolve conflicts 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45A436-151A-4A88-8F3B-6F47A9026AE9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Collaborate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GitHub Pages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40" name="Content Placeholder 3" descr="A screenshot of a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4942440" y="865800"/>
            <a:ext cx="6958080" cy="5561280"/>
          </a:xfrm>
          <a:prstGeom prst="rect">
            <a:avLst/>
          </a:prstGeom>
          <a:ln w="0">
            <a:noFill/>
          </a:ln>
        </p:spPr>
      </p:pic>
      <p:sp>
        <p:nvSpPr>
          <p:cNvPr id="741" name="PlaceHolder 2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59EE66-2A29-4D88-91BF-B403062A12DC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Template Files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43" name="Content Placeholder 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1388880" y="2763000"/>
            <a:ext cx="7155360" cy="3406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286A222-0D10-43DB-AD96-9964CA78E2AF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596880" y="1304640"/>
            <a:ext cx="3358080" cy="1217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HTML files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5" name="PlaceHolder 2"/>
          <p:cNvSpPr>
            <a:spLocks noGrp="1"/>
          </p:cNvSpPr>
          <p:nvPr>
            <p:ph/>
          </p:nvPr>
        </p:nvSpPr>
        <p:spPr>
          <a:xfrm>
            <a:off x="433440" y="3184560"/>
            <a:ext cx="3525480" cy="2985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1d35"/>
                </a:solidFill>
                <a:latin typeface="Tenorite"/>
                <a:ea typeface="Tenorite"/>
              </a:rPr>
              <a:t>Hypertext Markup Language (HTML) is </a:t>
            </a:r>
            <a:r>
              <a:rPr b="0" lang="en-US" sz="1800" spc="49" strike="noStrike">
                <a:solidFill>
                  <a:srgbClr val="000000"/>
                </a:solidFill>
                <a:latin typeface="Tenorite"/>
                <a:ea typeface="Tenorite"/>
              </a:rPr>
              <a:t>a computer language that's used to structure and define the content of a web page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46" name="Picture 4" descr="A white background with black text&#10;&#10;Description automatically generated"/>
          <p:cNvPicPr/>
          <p:nvPr/>
        </p:nvPicPr>
        <p:blipFill>
          <a:blip r:embed="rId1"/>
          <a:stretch/>
        </p:blipFill>
        <p:spPr>
          <a:xfrm>
            <a:off x="4218480" y="2084040"/>
            <a:ext cx="7832160" cy="3232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5F6EB1E-6E9C-49D8-B558-B0E134A6420E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css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48" name="Content Placeholder 4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4100400" y="1159560"/>
            <a:ext cx="7181280" cy="4543200"/>
          </a:xfrm>
          <a:prstGeom prst="rect">
            <a:avLst/>
          </a:prstGeom>
          <a:ln w="0">
            <a:noFill/>
          </a:ln>
        </p:spPr>
      </p:pic>
      <p:sp>
        <p:nvSpPr>
          <p:cNvPr id="749" name="TextBox 5"/>
          <p:cNvSpPr/>
          <p:nvPr/>
        </p:nvSpPr>
        <p:spPr>
          <a:xfrm>
            <a:off x="840600" y="2517840"/>
            <a:ext cx="31521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Cascading Style Sheets (CSS) is a style sheet language used for specifying the presentation and styling of a document written in a markup language such as 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9AD9567-2AEC-4C39-9DBA-97263431A7DF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000" spc="148" strike="noStrike" cap="all">
                <a:solidFill>
                  <a:srgbClr val="000000"/>
                </a:solidFill>
                <a:latin typeface="Tenorite"/>
              </a:rPr>
              <a:t>Recap</a:t>
            </a:r>
            <a:endParaRPr b="0" lang="en-US" sz="4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DF6215-231E-46F6-940E-C2DB51406935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3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Script.js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221760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JS (JavaScript) are files that contain JavaScript code for execution on web pages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52" name="Picture 4" descr="A screenshot of a computer code&#10;&#10;Description automatically generated"/>
          <p:cNvPicPr/>
          <p:nvPr/>
        </p:nvPicPr>
        <p:blipFill>
          <a:blip r:embed="rId1"/>
          <a:stretch/>
        </p:blipFill>
        <p:spPr>
          <a:xfrm>
            <a:off x="3542760" y="680400"/>
            <a:ext cx="8677440" cy="2750040"/>
          </a:xfrm>
          <a:prstGeom prst="rect">
            <a:avLst/>
          </a:prstGeom>
          <a:ln w="0">
            <a:noFill/>
          </a:ln>
        </p:spPr>
      </p:pic>
      <p:pic>
        <p:nvPicPr>
          <p:cNvPr id="753" name="Picture 5" descr="A screenshot of a person holding a dog&#10;&#10;Description automatically generated"/>
          <p:cNvPicPr/>
          <p:nvPr/>
        </p:nvPicPr>
        <p:blipFill>
          <a:blip r:embed="rId2"/>
          <a:srcRect l="0" t="10921" r="572" b="9502"/>
          <a:stretch/>
        </p:blipFill>
        <p:spPr>
          <a:xfrm>
            <a:off x="4058280" y="3429000"/>
            <a:ext cx="2014560" cy="3434040"/>
          </a:xfrm>
          <a:prstGeom prst="rect">
            <a:avLst/>
          </a:prstGeom>
          <a:ln w="0">
            <a:noFill/>
          </a:ln>
        </p:spPr>
      </p:pic>
      <p:pic>
        <p:nvPicPr>
          <p:cNvPr id="754" name="Picture 6" descr="A blue rectangular object with black border&#10;&#10;Description automatically generated"/>
          <p:cNvPicPr/>
          <p:nvPr/>
        </p:nvPicPr>
        <p:blipFill>
          <a:blip r:embed="rId3"/>
          <a:stretch/>
        </p:blipFill>
        <p:spPr>
          <a:xfrm>
            <a:off x="6895800" y="4105800"/>
            <a:ext cx="2937600" cy="1284480"/>
          </a:xfrm>
          <a:prstGeom prst="rect">
            <a:avLst/>
          </a:prstGeom>
          <a:ln w="28575">
            <a:solidFill>
              <a:srgbClr val="ff0000"/>
            </a:solidFill>
            <a:round/>
          </a:ln>
        </p:spPr>
      </p:pic>
      <p:sp>
        <p:nvSpPr>
          <p:cNvPr id="755" name="Rectangle 7"/>
          <p:cNvSpPr/>
          <p:nvPr/>
        </p:nvSpPr>
        <p:spPr>
          <a:xfrm>
            <a:off x="4060080" y="3537000"/>
            <a:ext cx="204480" cy="192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6" name="Straight Arrow Connector 8"/>
          <p:cNvSpPr/>
          <p:nvPr/>
        </p:nvSpPr>
        <p:spPr>
          <a:xfrm>
            <a:off x="4262760" y="3546000"/>
            <a:ext cx="2654280" cy="5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Straight Arrow Connector 9"/>
          <p:cNvSpPr/>
          <p:nvPr/>
        </p:nvSpPr>
        <p:spPr>
          <a:xfrm>
            <a:off x="4069440" y="3745080"/>
            <a:ext cx="2813400" cy="162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916A45-1431-433E-A530-07969B89EC01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1341000" y="558720"/>
            <a:ext cx="9952920" cy="1780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What is Forking?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1340640" y="3324960"/>
            <a:ext cx="8920440" cy="3031200"/>
          </a:xfrm>
          <a:prstGeom prst="rect">
            <a:avLst/>
          </a:prstGeom>
          <a:noFill/>
          <a:ln w="0">
            <a:noFill/>
          </a:ln>
        </p:spPr>
        <p:txBody>
          <a:bodyPr tIns="0" anchor="t">
            <a:norm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Fork a repository 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Clone to your personal computer 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You can view and edit file locally now, including templates for next session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You can update your repository as the original changes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79379A-BDC5-4EC6-8D81-97CB1042ECC2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761" name="TextBox 2"/>
          <p:cNvSpPr/>
          <p:nvPr/>
        </p:nvSpPr>
        <p:spPr>
          <a:xfrm>
            <a:off x="1339920" y="2705760"/>
            <a:ext cx="4751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Duplicating a repository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GitHub Pages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Follow the website.md file in the Practice folder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Fork and clone my repository 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Copy and edit website template files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49" strike="noStrike">
                <a:solidFill>
                  <a:srgbClr val="000000"/>
                </a:solidFill>
                <a:latin typeface="Tenorite"/>
              </a:rPr>
              <a:t>Publish your GitHub Pages website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8B6CDB-6BC7-41E3-8C89-402F3F7E2CCB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082200" y="406440"/>
            <a:ext cx="538272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Create a GitHub Page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148" strike="noStrike" cap="all">
                <a:solidFill>
                  <a:srgbClr val="ffffff"/>
                </a:solidFill>
                <a:latin typeface="Tenorite"/>
              </a:rPr>
              <a:t>THANK YOU</a:t>
            </a:r>
            <a:endParaRPr b="0" lang="en-US" sz="3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>
                <a:solidFill>
                  <a:srgbClr val="ffffff"/>
                </a:solidFill>
                <a:latin typeface="Tenorite"/>
              </a:rPr>
              <a:t>References: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 u="sng">
                <a:solidFill>
                  <a:srgbClr val="0563c1"/>
                </a:solidFill>
                <a:uFillTx/>
                <a:latin typeface="Tenorite"/>
                <a:ea typeface="Tenorite"/>
                <a:hlinkClick r:id="rId1"/>
              </a:rPr>
              <a:t>https://docs.github.com/en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49" strike="noStrike" u="sng">
                <a:solidFill>
                  <a:srgbClr val="0563c1"/>
                </a:solidFill>
                <a:uFillTx/>
                <a:latin typeface="Tenorite"/>
                <a:ea typeface="Tenorite"/>
                <a:hlinkClick r:id="rId2"/>
              </a:rPr>
              <a:t>https://git-scm.com/book/en/v2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sldNum" idx="18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612352-9113-4EBD-99DF-B91BB8D66AD3}" type="slidenum">
              <a:rPr b="0" lang="en-US" sz="900" spc="-1" strike="noStrike">
                <a:solidFill>
                  <a:srgbClr val="8b8b8b"/>
                </a:solidFill>
                <a:latin typeface="Tenorite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1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Graphic 27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1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2" name="Graphic 31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3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4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7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1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2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3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Commit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Graphic 27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04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5" name="Graphic 31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06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07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8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0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4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15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16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TextBox 15"/>
          <p:cNvSpPr/>
          <p:nvPr/>
        </p:nvSpPr>
        <p:spPr>
          <a:xfrm>
            <a:off x="3691440" y="5075280"/>
            <a:ext cx="106848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7" name="Graphic 28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28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Graphic 32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0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1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39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4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TextBox 15"/>
          <p:cNvSpPr/>
          <p:nvPr/>
        </p:nvSpPr>
        <p:spPr>
          <a:xfrm>
            <a:off x="369144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3" name="Graphic 54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54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5" name="Graphic 56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56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57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Editing stats script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Writing manuscript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6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67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6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TextBox 15"/>
          <p:cNvSpPr/>
          <p:nvPr/>
        </p:nvSpPr>
        <p:spPr>
          <a:xfrm>
            <a:off x="3691440" y="51210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TextBox 46"/>
          <p:cNvSpPr/>
          <p:nvPr/>
        </p:nvSpPr>
        <p:spPr>
          <a:xfrm>
            <a:off x="3672360" y="4343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Tenorite"/>
              </a:rPr>
              <a:t>Commit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6" name="Graphic 54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87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8" name="Graphic 56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89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90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 (v2)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3" name="Graphic 2" descr="Document outline"/>
          <p:cNvPicPr/>
          <p:nvPr/>
        </p:nvPicPr>
        <p:blipFill>
          <a:blip r:embed="rId6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94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Manuscript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148" strike="noStrike" cap="all">
                <a:solidFill>
                  <a:srgbClr val="000000"/>
                </a:solidFill>
                <a:latin typeface="Tenorite"/>
              </a:rPr>
              <a:t>Remote Location </a:t>
            </a:r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Emily's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Remote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0" name="Picture 11" descr="A black and white cat logo&#10;&#10;Description automatically generated"/>
          <p:cNvPicPr/>
          <p:nvPr/>
        </p:nvPicPr>
        <p:blipFill>
          <a:blip r:embed="rId1"/>
          <a:srcRect l="0"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401" name="Graphic 13" descr="Programmer female with solid fill"/>
          <p:cNvPicPr/>
          <p:nvPr/>
        </p:nvPicPr>
        <p:blipFill>
          <a:blip r:embed="rId2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40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TextBox 15"/>
          <p:cNvSpPr/>
          <p:nvPr/>
        </p:nvSpPr>
        <p:spPr>
          <a:xfrm>
            <a:off x="3691440" y="504828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TextBox 46"/>
          <p:cNvSpPr/>
          <p:nvPr/>
        </p:nvSpPr>
        <p:spPr>
          <a:xfrm>
            <a:off x="3672360" y="4343400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More work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7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Project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2" name="Graphic 54" descr="Folder outline"/>
          <p:cNvPicPr/>
          <p:nvPr/>
        </p:nvPicPr>
        <p:blipFill>
          <a:blip r:embed="rId3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23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4" name="Graphic 56" descr="Document outline"/>
          <p:cNvPicPr/>
          <p:nvPr/>
        </p:nvPicPr>
        <p:blipFill>
          <a:blip r:embed="rId4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25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26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Stats.R (v2)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7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README.md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9" name="Graphic 2" descr="Document outline"/>
          <p:cNvPicPr/>
          <p:nvPr/>
        </p:nvPicPr>
        <p:blipFill>
          <a:blip r:embed="rId6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30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Manuscript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LibreOffice/7.3.7.2$Linux_X86_64 LibreOffice_project/30$Build-2</Application>
  <AppVersion>15.0000</AppVersion>
  <Words>506</Words>
  <Paragraphs>213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2024-10-22T22:30:30Z</dcterms:created>
  <dc:creator/>
  <dc:description/>
  <dc:language>en-US</dc:language>
  <cp:lastModifiedBy/>
  <dcterms:modified xsi:type="dcterms:W3CDTF">2024-11-19T13:16:53Z</dcterms:modified>
  <cp:revision>130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10</vt:i4>
  </property>
  <property fmtid="{D5CDD505-2E9C-101B-9397-08002B2CF9AE}" pid="5" name="PresentationFormat">
    <vt:lpwstr>Widescreen</vt:lpwstr>
  </property>
  <property fmtid="{D5CDD505-2E9C-101B-9397-08002B2CF9AE}" pid="6" name="Slides">
    <vt:i4>34</vt:i4>
  </property>
</Properties>
</file>